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3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1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369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63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9268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62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78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7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398" y="186265"/>
            <a:ext cx="6747935" cy="465667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397" y="763590"/>
            <a:ext cx="6942669" cy="5544077"/>
          </a:xfrm>
        </p:spPr>
        <p:txBody>
          <a:bodyPr/>
          <a:lstStyle>
            <a:lvl1pPr marL="0" indent="0">
              <a:buFontTx/>
              <a:buNone/>
              <a:defRPr>
                <a:latin typeface="Calibri" panose="020F0502020204030204" pitchFamily="34" charset="0"/>
              </a:defRPr>
            </a:lvl1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4202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2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1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0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9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7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959EF-F64D-421A-9208-6A53D3EBE538}" type="datetimeFigureOut">
              <a:rPr lang="en-US" smtClean="0"/>
              <a:t>10/17/2015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8414C5-C62D-42ED-91C8-F746B36A8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1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" y="499534"/>
            <a:ext cx="7086600" cy="2513076"/>
          </a:xfrm>
        </p:spPr>
        <p:txBody>
          <a:bodyPr/>
          <a:lstStyle/>
          <a:p>
            <a:pPr marL="1252538" indent="-711200" algn="l">
              <a:tabLst>
                <a:tab pos="1252538" algn="l"/>
              </a:tabLst>
            </a:pPr>
            <a:r>
              <a:rPr lang="sk-SK" b="1" dirty="0" smtClean="0"/>
              <a:t>14</a:t>
            </a:r>
            <a:r>
              <a:rPr lang="en-US" b="1" dirty="0" smtClean="0"/>
              <a:t>.</a:t>
            </a:r>
            <a:r>
              <a:rPr lang="sk-SK" b="1" dirty="0" smtClean="0"/>
              <a:t>	Citlivý plameň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83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1" y="542925"/>
            <a:ext cx="6728712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sk-SK" dirty="0" smtClean="0"/>
              <a:t>14. Citlivý </a:t>
            </a:r>
            <a:r>
              <a:rPr lang="sk-SK" dirty="0"/>
              <a:t>plameň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8600" y="1274765"/>
            <a:ext cx="7391400" cy="5011735"/>
          </a:xfrm>
        </p:spPr>
        <p:txBody>
          <a:bodyPr>
            <a:normAutofit/>
          </a:bodyPr>
          <a:lstStyle/>
          <a:p>
            <a:pPr algn="ctr"/>
            <a:endParaRPr lang="sk-SK" sz="2400" dirty="0" smtClean="0"/>
          </a:p>
          <a:p>
            <a:pPr algn="ctr"/>
            <a:r>
              <a:rPr lang="sk-SK" sz="2400" dirty="0" smtClean="0"/>
              <a:t> </a:t>
            </a:r>
            <a:r>
              <a:rPr lang="sk-SK" sz="2400" dirty="0"/>
              <a:t>Horľavý plyn (napríklad propán) prúdi </a:t>
            </a:r>
            <a:r>
              <a:rPr lang="sk-SK" sz="2400" b="1" dirty="0"/>
              <a:t>nahor</a:t>
            </a:r>
            <a:r>
              <a:rPr lang="sk-SK" sz="2400" dirty="0"/>
              <a:t> z </a:t>
            </a:r>
            <a:r>
              <a:rPr lang="sk-SK" sz="2400" b="1" dirty="0"/>
              <a:t>tenkej trysky</a:t>
            </a:r>
            <a:r>
              <a:rPr lang="sk-SK" sz="2400" dirty="0"/>
              <a:t> cez </a:t>
            </a:r>
            <a:r>
              <a:rPr lang="sk-SK" sz="2400" b="1" dirty="0"/>
              <a:t>jemnú kovovú mriežku </a:t>
            </a:r>
            <a:r>
              <a:rPr lang="sk-SK" sz="2400" dirty="0"/>
              <a:t>umiestnenú </a:t>
            </a:r>
            <a:r>
              <a:rPr lang="sk-SK" sz="2400" b="1" dirty="0"/>
              <a:t>asi 5 cm </a:t>
            </a:r>
            <a:r>
              <a:rPr lang="sk-SK" sz="2400" dirty="0"/>
              <a:t>od trysky. </a:t>
            </a:r>
            <a:r>
              <a:rPr lang="sk-SK" sz="2400" b="1" dirty="0"/>
              <a:t>Nad mriežkou </a:t>
            </a:r>
            <a:r>
              <a:rPr lang="sk-SK" sz="2400" dirty="0"/>
              <a:t>plameň </a:t>
            </a:r>
            <a:r>
              <a:rPr lang="sk-SK" sz="2400" b="1" dirty="0"/>
              <a:t>zapálime</a:t>
            </a:r>
            <a:r>
              <a:rPr lang="sk-SK" sz="2400" dirty="0"/>
              <a:t>. </a:t>
            </a:r>
            <a:endParaRPr lang="sk-SK" sz="2400" dirty="0" smtClean="0"/>
          </a:p>
          <a:p>
            <a:pPr algn="ctr"/>
            <a:r>
              <a:rPr lang="sk-SK" sz="2400" dirty="0" smtClean="0"/>
              <a:t>Za </a:t>
            </a:r>
            <a:r>
              <a:rPr lang="sk-SK" sz="2400" b="1" dirty="0"/>
              <a:t>istých okolností </a:t>
            </a:r>
            <a:r>
              <a:rPr lang="sk-SK" sz="2400" dirty="0"/>
              <a:t>bude plameň veľmi </a:t>
            </a:r>
            <a:r>
              <a:rPr lang="sk-SK" sz="2400" b="1" dirty="0"/>
              <a:t>citlivo reagovať </a:t>
            </a:r>
            <a:r>
              <a:rPr lang="sk-SK" sz="2400" dirty="0"/>
              <a:t>na </a:t>
            </a:r>
            <a:r>
              <a:rPr lang="sk-SK" sz="2400" b="1" dirty="0"/>
              <a:t>zvuky</a:t>
            </a:r>
            <a:r>
              <a:rPr lang="sk-SK" sz="2400" dirty="0"/>
              <a:t>. </a:t>
            </a:r>
            <a:r>
              <a:rPr lang="sk-SK" sz="2400" b="1" dirty="0"/>
              <a:t>Preskúmajte</a:t>
            </a:r>
            <a:r>
              <a:rPr lang="sk-SK" sz="2400" dirty="0"/>
              <a:t> jav a </a:t>
            </a:r>
            <a:r>
              <a:rPr lang="sk-SK" sz="2400" b="1" dirty="0"/>
              <a:t>relevantné parametre</a:t>
            </a:r>
            <a:r>
              <a:rPr lang="sk-SK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475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Rozbor zadania úlohy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733" y="763590"/>
            <a:ext cx="7594600" cy="5544077"/>
          </a:xfrm>
        </p:spPr>
        <p:txBody>
          <a:bodyPr/>
          <a:lstStyle/>
          <a:p>
            <a:pPr>
              <a:tabLst>
                <a:tab pos="177800" algn="l"/>
              </a:tabLst>
            </a:pPr>
            <a:r>
              <a:rPr lang="sk-SK" dirty="0"/>
              <a:t>Horľavý plyn (napríklad propán) prúdi </a:t>
            </a:r>
            <a:r>
              <a:rPr lang="sk-SK" b="1" dirty="0"/>
              <a:t>nahor</a:t>
            </a:r>
            <a:r>
              <a:rPr lang="sk-SK" dirty="0"/>
              <a:t> z </a:t>
            </a:r>
            <a:r>
              <a:rPr lang="sk-SK" b="1" dirty="0"/>
              <a:t>tenkej trysky</a:t>
            </a:r>
            <a:r>
              <a:rPr lang="sk-SK" dirty="0"/>
              <a:t> cez </a:t>
            </a:r>
            <a:r>
              <a:rPr lang="sk-SK" b="1" dirty="0"/>
              <a:t>jemnú kovovú mriežku </a:t>
            </a:r>
            <a:r>
              <a:rPr lang="sk-SK" dirty="0"/>
              <a:t>umiestnenú </a:t>
            </a:r>
            <a:r>
              <a:rPr lang="sk-SK" b="1" dirty="0"/>
              <a:t>asi 5 cm </a:t>
            </a:r>
            <a:r>
              <a:rPr lang="sk-SK" dirty="0"/>
              <a:t>od trysky</a:t>
            </a:r>
            <a:r>
              <a:rPr lang="sk-SK" dirty="0" smtClean="0"/>
              <a:t>.</a:t>
            </a:r>
          </a:p>
          <a:p>
            <a:pPr>
              <a:tabLst>
                <a:tab pos="177800" algn="l"/>
              </a:tabLst>
            </a:pPr>
            <a:endParaRPr lang="sk-SK" dirty="0"/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Tenká </a:t>
            </a:r>
            <a:r>
              <a:rPr lang="sk-SK" dirty="0" err="1" smtClean="0"/>
              <a:t>tryska</a:t>
            </a:r>
            <a:r>
              <a:rPr lang="sk-SK" dirty="0" smtClean="0"/>
              <a:t> produkuje úzky prúd plynu, 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Rýchlosť na priereze môžeme považovať takmer za rovnakú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Jemná mriežka  - rozdelí a spomalí prúdenie plynu (efekt snehových zábran)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endParaRPr lang="sk-SK" dirty="0" smtClean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38" y="3263563"/>
            <a:ext cx="3853746" cy="2536104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6" y="3263563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8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Rozbor zadania úlohy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733" y="763590"/>
            <a:ext cx="7797800" cy="5544077"/>
          </a:xfrm>
        </p:spPr>
        <p:txBody>
          <a:bodyPr/>
          <a:lstStyle/>
          <a:p>
            <a:pPr>
              <a:tabLst>
                <a:tab pos="177800" algn="l"/>
              </a:tabLst>
            </a:pPr>
            <a:r>
              <a:rPr lang="sk-SK" b="1" dirty="0"/>
              <a:t>Nad mriežkou </a:t>
            </a:r>
            <a:r>
              <a:rPr lang="sk-SK" dirty="0"/>
              <a:t>plameň </a:t>
            </a:r>
            <a:r>
              <a:rPr lang="sk-SK" b="1" dirty="0"/>
              <a:t>zapálime</a:t>
            </a:r>
            <a:r>
              <a:rPr lang="sk-SK" dirty="0"/>
              <a:t>.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Za </a:t>
            </a:r>
            <a:r>
              <a:rPr lang="sk-SK" b="1" dirty="0"/>
              <a:t>istých </a:t>
            </a:r>
            <a:r>
              <a:rPr lang="sk-SK" b="1" dirty="0" smtClean="0"/>
              <a:t>okolností </a:t>
            </a:r>
            <a:r>
              <a:rPr lang="sk-SK" dirty="0"/>
              <a:t>bude plameň veľmi </a:t>
            </a:r>
            <a:r>
              <a:rPr lang="sk-SK" b="1" dirty="0"/>
              <a:t>citlivo reagovať </a:t>
            </a:r>
            <a:r>
              <a:rPr lang="sk-SK" dirty="0"/>
              <a:t>na </a:t>
            </a:r>
            <a:r>
              <a:rPr lang="sk-SK" b="1" dirty="0"/>
              <a:t>zvuky</a:t>
            </a:r>
            <a:r>
              <a:rPr lang="sk-SK" dirty="0" smtClean="0"/>
              <a:t>.</a:t>
            </a:r>
          </a:p>
          <a:p>
            <a:pPr>
              <a:tabLst>
                <a:tab pos="177800" algn="l"/>
              </a:tabLst>
            </a:pPr>
            <a:endParaRPr lang="sk-SK" dirty="0"/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b="1" dirty="0" smtClean="0"/>
              <a:t>Prečo plameň horí nad mriežkou a nie pod ňou? </a:t>
            </a:r>
          </a:p>
          <a:p>
            <a:pPr>
              <a:tabLst>
                <a:tab pos="177800" algn="l"/>
              </a:tabLst>
            </a:pPr>
            <a:r>
              <a:rPr lang="sk-SK" dirty="0" smtClean="0"/>
              <a:t>	Plyn je horľavý, prekročili sme jeho zápalnú teplotu</a:t>
            </a:r>
            <a:r>
              <a:rPr lang="sk-SK" dirty="0"/>
              <a:t>, máme dostatok </a:t>
            </a:r>
            <a:r>
              <a:rPr lang="sk-SK" dirty="0" smtClean="0"/>
              <a:t>kyslíka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b="1" dirty="0" smtClean="0"/>
              <a:t>Prečo plameň nehorí pod mriežkou? </a:t>
            </a:r>
          </a:p>
          <a:p>
            <a:pPr>
              <a:tabLst>
                <a:tab pos="177800" algn="l"/>
              </a:tabLst>
            </a:pPr>
            <a:r>
              <a:rPr lang="sk-SK" dirty="0"/>
              <a:t>	</a:t>
            </a:r>
            <a:r>
              <a:rPr lang="sk-SK" dirty="0" smtClean="0"/>
              <a:t>Kovová mriežka odvádza teplo, plyn pod ňou nedosiahne zápalnú teplotu 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b="1" dirty="0" smtClean="0"/>
              <a:t>Prečo by mal byť plameň citlivý na zvuk?</a:t>
            </a:r>
          </a:p>
          <a:p>
            <a:pPr marL="177800">
              <a:tabLst>
                <a:tab pos="177800" algn="l"/>
              </a:tabLst>
            </a:pPr>
            <a:r>
              <a:rPr lang="sk-SK" dirty="0" smtClean="0"/>
              <a:t>Zvuk predstavuje zmeny tlaku vzduchu, jemný plameň s malou rýchlosťou prúdenia plynu dokážeme zmenami tlaku vychyľovať.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938528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Rozbor zadania úlohy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733" y="763590"/>
            <a:ext cx="7763934" cy="5544077"/>
          </a:xfrm>
        </p:spPr>
        <p:txBody>
          <a:bodyPr/>
          <a:lstStyle/>
          <a:p>
            <a:pPr>
              <a:tabLst>
                <a:tab pos="177800" algn="l"/>
              </a:tabLst>
            </a:pPr>
            <a:r>
              <a:rPr lang="sk-SK" b="1" dirty="0"/>
              <a:t>Preskúmajte</a:t>
            </a:r>
            <a:r>
              <a:rPr lang="sk-SK" dirty="0"/>
              <a:t> jav a </a:t>
            </a:r>
            <a:r>
              <a:rPr lang="sk-SK" b="1" dirty="0"/>
              <a:t>relevantné parametre</a:t>
            </a:r>
            <a:r>
              <a:rPr lang="sk-SK" dirty="0"/>
              <a:t>.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dirty="0" smtClean="0"/>
              <a:t>Zostavme prvotnú aparatúru </a:t>
            </a:r>
            <a:br>
              <a:rPr lang="sk-SK" dirty="0" smtClean="0"/>
            </a:br>
            <a:r>
              <a:rPr lang="sk-SK" sz="1600" dirty="0" smtClean="0"/>
              <a:t>(horák, jemná kovová sieťka, statív</a:t>
            </a:r>
            <a:r>
              <a:rPr lang="sk-SK" sz="1600" dirty="0" smtClean="0"/>
              <a:t>, </a:t>
            </a:r>
            <a:r>
              <a:rPr lang="sk-SK" sz="1600" dirty="0" smtClean="0"/>
              <a:t>tónový generátor, reproduktor)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sz="1600" dirty="0" smtClean="0"/>
              <a:t>Skúsme reakciu zvuku na postupné vlnenie, zvuk šíriaci sa do priestoru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sz="1600" dirty="0" smtClean="0"/>
              <a:t>Stojatá zvuková vlna bude zrejme lepšia ako postupná, skúsme odrazovú </a:t>
            </a:r>
            <a:r>
              <a:rPr lang="sk-SK" sz="1600" dirty="0" smtClean="0"/>
              <a:t>dosku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endParaRPr lang="sk-SK" sz="1600" dirty="0"/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sz="1600" dirty="0" smtClean="0"/>
              <a:t>Inšpiráciou k pochopeniu problému môže byť obdobný experiment </a:t>
            </a:r>
            <a:br>
              <a:rPr lang="sk-SK" sz="1600" dirty="0" smtClean="0"/>
            </a:br>
            <a:r>
              <a:rPr lang="sk-SK" sz="1600" dirty="0" smtClean="0"/>
              <a:t>s </a:t>
            </a:r>
            <a:r>
              <a:rPr lang="sk-SK" sz="1600" dirty="0" err="1" smtClean="0"/>
              <a:t>Kundtovou</a:t>
            </a:r>
            <a:r>
              <a:rPr lang="sk-SK" sz="1600" dirty="0" smtClean="0"/>
              <a:t> trubicou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sz="1600" dirty="0" smtClean="0"/>
              <a:t>- na jednom konci uzavretá trubica, na druhom konci je reproduktor, 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sz="1600" dirty="0" smtClean="0"/>
              <a:t>- trubica má malé dierky v rovnomerných </a:t>
            </a:r>
            <a:r>
              <a:rPr lang="sk-SK" sz="1600" dirty="0" err="1" smtClean="0"/>
              <a:t>rozostupoch</a:t>
            </a:r>
            <a:r>
              <a:rPr lang="sk-SK" sz="1600" dirty="0" smtClean="0"/>
              <a:t>, 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sz="1600" dirty="0" smtClean="0"/>
              <a:t>- trubica je plnené propán butánom, ktorý pri úniku z otvorov horí</a:t>
            </a:r>
          </a:p>
          <a:p>
            <a:pPr marL="285750" indent="-285750">
              <a:buFontTx/>
              <a:buChar char="-"/>
              <a:tabLst>
                <a:tab pos="177800" algn="l"/>
              </a:tabLst>
            </a:pPr>
            <a:r>
              <a:rPr lang="sk-SK" sz="1600" dirty="0" smtClean="0"/>
              <a:t> </a:t>
            </a:r>
            <a:endParaRPr lang="sk-SK" sz="1600" dirty="0" smtClean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810125"/>
            <a:ext cx="6802164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5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Stojatá vlna v </a:t>
            </a:r>
            <a:r>
              <a:rPr lang="sk-SK" dirty="0" err="1" smtClean="0"/>
              <a:t>Kundtovej</a:t>
            </a:r>
            <a:r>
              <a:rPr lang="sk-SK" dirty="0" smtClean="0"/>
              <a:t> trubicu</a:t>
            </a:r>
            <a:endParaRPr lang="en-US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657" y="651932"/>
            <a:ext cx="2718816" cy="1106424"/>
          </a:xfr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6" y="1805757"/>
            <a:ext cx="6816727" cy="3834409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339" y="5687567"/>
            <a:ext cx="5303520" cy="11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051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Rozbor zadania úlohy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4733" y="763590"/>
            <a:ext cx="7391400" cy="5544077"/>
          </a:xfrm>
        </p:spPr>
        <p:txBody>
          <a:bodyPr/>
          <a:lstStyle/>
          <a:p>
            <a:pPr>
              <a:tabLst>
                <a:tab pos="177800" algn="l"/>
              </a:tabLst>
            </a:pPr>
            <a:r>
              <a:rPr lang="sk-SK" dirty="0" smtClean="0"/>
              <a:t>Ak skrz plameň vytvoríme stojatú zvukovú vlnu,</a:t>
            </a:r>
          </a:p>
          <a:p>
            <a:pPr>
              <a:tabLst>
                <a:tab pos="177800" algn="l"/>
              </a:tabLst>
            </a:pPr>
            <a:r>
              <a:rPr lang="sk-SK" dirty="0" smtClean="0"/>
              <a:t>mohli by sme modifikovať tvar plameňa v dôsledku zmien tlaku</a:t>
            </a:r>
          </a:p>
          <a:p>
            <a:pPr>
              <a:tabLst>
                <a:tab pos="177800" algn="l"/>
              </a:tabLst>
            </a:pPr>
            <a:endParaRPr lang="sk-SK" dirty="0"/>
          </a:p>
          <a:p>
            <a:pPr>
              <a:tabLst>
                <a:tab pos="177800" algn="l"/>
              </a:tabLst>
            </a:pPr>
            <a:endParaRPr lang="sk-SK" dirty="0" smtClean="0"/>
          </a:p>
          <a:p>
            <a:pPr>
              <a:tabLst>
                <a:tab pos="177800" algn="l"/>
              </a:tabLst>
            </a:pPr>
            <a:endParaRPr lang="sk-SK" dirty="0"/>
          </a:p>
          <a:p>
            <a:pPr>
              <a:tabLst>
                <a:tab pos="177800" algn="l"/>
              </a:tabLst>
            </a:pPr>
            <a:endParaRPr lang="sk-SK" dirty="0" smtClean="0"/>
          </a:p>
          <a:p>
            <a:pPr>
              <a:tabLst>
                <a:tab pos="177800" algn="l"/>
              </a:tabLst>
            </a:pPr>
            <a:endParaRPr lang="sk-SK" dirty="0"/>
          </a:p>
          <a:p>
            <a:pPr>
              <a:tabLst>
                <a:tab pos="177800" algn="l"/>
              </a:tabLst>
            </a:pPr>
            <a:endParaRPr lang="sk-SK" dirty="0" smtClean="0"/>
          </a:p>
          <a:p>
            <a:pPr>
              <a:tabLst>
                <a:tab pos="177800" algn="l"/>
              </a:tabLst>
            </a:pPr>
            <a:endParaRPr lang="sk-SK" dirty="0"/>
          </a:p>
          <a:p>
            <a:pPr>
              <a:tabLst>
                <a:tab pos="177800" algn="l"/>
              </a:tabLst>
            </a:pPr>
            <a:endParaRPr lang="sk-SK" dirty="0" smtClean="0"/>
          </a:p>
          <a:p>
            <a:pPr>
              <a:tabLst>
                <a:tab pos="177800" algn="l"/>
              </a:tabLst>
            </a:pPr>
            <a:endParaRPr lang="sk-SK" dirty="0"/>
          </a:p>
          <a:p>
            <a:pPr>
              <a:tabLst>
                <a:tab pos="177800" algn="l"/>
              </a:tabLst>
            </a:pPr>
            <a:r>
              <a:rPr lang="sk-SK" dirty="0" smtClean="0"/>
              <a:t>Zmenou frekvencie tónového generátora nastavíme frekvenciu stojatej vlny.</a:t>
            </a:r>
            <a:r>
              <a:rPr lang="sk-SK" dirty="0" smtClean="0"/>
              <a:t> </a:t>
            </a:r>
            <a:endParaRPr lang="sk-SK" dirty="0" smtClean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027" y="1661887"/>
            <a:ext cx="3684676" cy="280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1434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506</TotalTime>
  <Words>160</Words>
  <Application>Microsoft Office PowerPoint</Application>
  <PresentationFormat>Prezentácia na obrazovke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Fazeta</vt:lpstr>
      <vt:lpstr>14. Citlivý plameň</vt:lpstr>
      <vt:lpstr> 14. Citlivý plameň</vt:lpstr>
      <vt:lpstr>Rozbor zadania úlohy</vt:lpstr>
      <vt:lpstr>Rozbor zadania úlohy</vt:lpstr>
      <vt:lpstr>Rozbor zadania úlohy</vt:lpstr>
      <vt:lpstr>Stojatá vlna v Kundtovej trubicu</vt:lpstr>
      <vt:lpstr>Rozbor zadania úlohy</vt:lpstr>
    </vt:vector>
  </TitlesOfParts>
  <Company>UPJS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Akustická šošovka</dc:title>
  <dc:creator>Marián Kireš</dc:creator>
  <cp:lastModifiedBy>Marián Kireš</cp:lastModifiedBy>
  <cp:revision>56</cp:revision>
  <dcterms:created xsi:type="dcterms:W3CDTF">2015-09-27T14:36:44Z</dcterms:created>
  <dcterms:modified xsi:type="dcterms:W3CDTF">2015-10-17T19:29:19Z</dcterms:modified>
</cp:coreProperties>
</file>